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8"/>
  </p:notesMasterIdLst>
  <p:sldIdLst>
    <p:sldId id="256" r:id="rId2"/>
    <p:sldId id="270" r:id="rId3"/>
    <p:sldId id="267" r:id="rId4"/>
    <p:sldId id="269" r:id="rId5"/>
    <p:sldId id="268" r:id="rId6"/>
    <p:sldId id="271" r:id="rId7"/>
    <p:sldId id="257" r:id="rId8"/>
    <p:sldId id="266" r:id="rId9"/>
    <p:sldId id="265" r:id="rId10"/>
    <p:sldId id="258" r:id="rId11"/>
    <p:sldId id="259" r:id="rId12"/>
    <p:sldId id="260" r:id="rId13"/>
    <p:sldId id="261" r:id="rId14"/>
    <p:sldId id="262" r:id="rId15"/>
    <p:sldId id="264" r:id="rId16"/>
    <p:sldId id="26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2" userDrawn="1">
          <p15:clr>
            <a:srgbClr val="A4A3A4"/>
          </p15:clr>
        </p15:guide>
        <p15:guide id="2" pos="240" userDrawn="1">
          <p15:clr>
            <a:srgbClr val="A4A3A4"/>
          </p15:clr>
        </p15:guide>
        <p15:guide id="3" orient="horz" pos="912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4B9636B-3D94-EB3D-7CF5-3935240F8C9F}" name="Ramar Bose" initials="RB" userId="S::ramar@edunetfoundation.org::ae727035-80f4-46a2-9b41-59f778a1b49a" providerId="AD"/>
  <p188:author id="{D0A8B7BB-36D1-777B-64C8-9A30C894A727}" name="Rashmi Mishra" initials="RM" userId="S::rmishra@edunetfoundation.org::6469e6c3-66fa-4f4f-9c10-a71ac4161bf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DE0FF"/>
    <a:srgbClr val="0066FF"/>
    <a:srgbClr val="F3F8FF"/>
    <a:srgbClr val="E7F0FF"/>
    <a:srgbClr val="484F9E"/>
    <a:srgbClr val="F9B334"/>
    <a:srgbClr val="BEBFD3"/>
    <a:srgbClr val="ACCBFF"/>
    <a:srgbClr val="839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784" autoAdjust="0"/>
  </p:normalViewPr>
  <p:slideViewPr>
    <p:cSldViewPr snapToGrid="0">
      <p:cViewPr varScale="1">
        <p:scale>
          <a:sx n="66" d="100"/>
          <a:sy n="66" d="100"/>
        </p:scale>
        <p:origin x="1301" y="62"/>
      </p:cViewPr>
      <p:guideLst>
        <p:guide orient="horz" pos="672"/>
        <p:guide pos="240"/>
        <p:guide orient="horz" pos="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699836-02B7-459A-AF64-A000817D576C}" type="datetimeFigureOut">
              <a:rPr lang="en-IN" smtClean="0"/>
              <a:t>27-12-2024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65E4E-ABE4-4C79-8716-B93932D5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331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266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6393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7216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37BE42-AC55-3736-C03A-1FB488E29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C092B9-3BC5-F88B-F6E5-86DEF06237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C24C6B-77D7-EAE2-92B8-8FC4D6AD16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813EAB-94E0-AB24-D8D9-7F884DBB53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495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5F1347-6FFB-AFDD-1B15-767B9C5F7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77AA82-306A-E83D-2AE3-01C6B50BC1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570AEA5-B94C-1997-A004-B88FF8F7F7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642727-BAD4-50FF-05A5-FAA06BF9D2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52372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CE6A5C-7A5C-D410-0E9D-4D07A166B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299A64-47A7-8FC3-2558-9E9CDA10BF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4BBE8A-D697-06DF-EFD0-E2251247D5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15621E-A35E-7FAA-5C13-76F7A5D0D7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15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26846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80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E36FD2-5CF9-42B6-267C-75A9A8826A1C}"/>
              </a:ext>
            </a:extLst>
          </p:cNvPr>
          <p:cNvSpPr/>
          <p:nvPr userDrawn="1"/>
        </p:nvSpPr>
        <p:spPr>
          <a:xfrm>
            <a:off x="0" y="0"/>
            <a:ext cx="12192000" cy="660400"/>
          </a:xfrm>
          <a:prstGeom prst="rect">
            <a:avLst/>
          </a:prstGeom>
          <a:solidFill>
            <a:srgbClr val="ACCB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77B327EF-A91F-6208-15F1-3A28C481366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994" y="113975"/>
            <a:ext cx="1290128" cy="41960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5F6CF07-40A9-24A4-F336-0BDA8D93267D}"/>
              </a:ext>
            </a:extLst>
          </p:cNvPr>
          <p:cNvSpPr/>
          <p:nvPr userDrawn="1"/>
        </p:nvSpPr>
        <p:spPr>
          <a:xfrm>
            <a:off x="0" y="6692900"/>
            <a:ext cx="12192000" cy="165100"/>
          </a:xfrm>
          <a:prstGeom prst="rect">
            <a:avLst/>
          </a:prstGeom>
          <a:solidFill>
            <a:srgbClr val="ACCB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16963FB-547E-5667-24B3-92F894162D45}"/>
              </a:ext>
            </a:extLst>
          </p:cNvPr>
          <p:cNvSpPr/>
          <p:nvPr userDrawn="1"/>
        </p:nvSpPr>
        <p:spPr>
          <a:xfrm>
            <a:off x="10146320" y="0"/>
            <a:ext cx="252046" cy="656492"/>
          </a:xfrm>
          <a:prstGeom prst="rect">
            <a:avLst/>
          </a:prstGeom>
          <a:solidFill>
            <a:srgbClr val="841910"/>
          </a:solidFill>
          <a:ln>
            <a:solidFill>
              <a:srgbClr val="8419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839DA6E-34C0-C57A-CE75-B0AF3E0E58EE}"/>
              </a:ext>
            </a:extLst>
          </p:cNvPr>
          <p:cNvSpPr/>
          <p:nvPr userDrawn="1"/>
        </p:nvSpPr>
        <p:spPr>
          <a:xfrm>
            <a:off x="10017373" y="0"/>
            <a:ext cx="76203" cy="65649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C2D52CC-658B-257A-3CD2-8C2648661B86}"/>
              </a:ext>
            </a:extLst>
          </p:cNvPr>
          <p:cNvGrpSpPr/>
          <p:nvPr userDrawn="1"/>
        </p:nvGrpSpPr>
        <p:grpSpPr>
          <a:xfrm>
            <a:off x="1251611" y="6699504"/>
            <a:ext cx="380993" cy="158496"/>
            <a:chOff x="8868512" y="1301262"/>
            <a:chExt cx="380993" cy="656492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6D89557-AFC8-50C6-235D-44F87890117E}"/>
                </a:ext>
              </a:extLst>
            </p:cNvPr>
            <p:cNvSpPr/>
            <p:nvPr userDrawn="1"/>
          </p:nvSpPr>
          <p:spPr>
            <a:xfrm>
              <a:off x="8997459" y="1301262"/>
              <a:ext cx="252046" cy="656492"/>
            </a:xfrm>
            <a:prstGeom prst="rect">
              <a:avLst/>
            </a:prstGeom>
            <a:solidFill>
              <a:srgbClr val="841910"/>
            </a:solidFill>
            <a:ln>
              <a:solidFill>
                <a:srgbClr val="84191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BDAAA11-1FD3-C2BC-ABCE-4F0589F9118E}"/>
                </a:ext>
              </a:extLst>
            </p:cNvPr>
            <p:cNvSpPr/>
            <p:nvPr userDrawn="1"/>
          </p:nvSpPr>
          <p:spPr>
            <a:xfrm>
              <a:off x="8868512" y="1301262"/>
              <a:ext cx="76203" cy="656492"/>
            </a:xfrm>
            <a:prstGeom prst="rect">
              <a:avLst/>
            </a:prstGeom>
            <a:solidFill>
              <a:srgbClr val="213163"/>
            </a:solidFill>
            <a:ln>
              <a:solidFill>
                <a:srgbClr val="21316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" name="Freeform 2">
            <a:extLst>
              <a:ext uri="{FF2B5EF4-FFF2-40B4-BE49-F238E27FC236}">
                <a16:creationId xmlns:a16="http://schemas.microsoft.com/office/drawing/2014/main" id="{B8985A92-5B74-7983-45DA-B81B724DDA69}"/>
              </a:ext>
            </a:extLst>
          </p:cNvPr>
          <p:cNvSpPr/>
          <p:nvPr userDrawn="1"/>
        </p:nvSpPr>
        <p:spPr>
          <a:xfrm>
            <a:off x="0" y="656492"/>
            <a:ext cx="12192000" cy="60325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5000"/>
            </a:blip>
            <a:stretch>
              <a:fillRect t="-29847" b="-21877"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97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AB0D4E-853E-6882-BB79-0AB135C573F7}"/>
              </a:ext>
            </a:extLst>
          </p:cNvPr>
          <p:cNvSpPr txBox="1"/>
          <p:nvPr/>
        </p:nvSpPr>
        <p:spPr>
          <a:xfrm>
            <a:off x="2310679" y="2895865"/>
            <a:ext cx="73438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ptos Narrow" panose="020B0004020202020204" pitchFamily="34" charset="0"/>
              </a:rPr>
              <a:t>AIR QUALITY 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141075-E958-A7E3-71D9-421A839DF018}"/>
              </a:ext>
            </a:extLst>
          </p:cNvPr>
          <p:cNvSpPr/>
          <p:nvPr/>
        </p:nvSpPr>
        <p:spPr>
          <a:xfrm>
            <a:off x="2801276" y="3839409"/>
            <a:ext cx="6362700" cy="76200"/>
          </a:xfrm>
          <a:prstGeom prst="rect">
            <a:avLst/>
          </a:prstGeom>
          <a:solidFill>
            <a:srgbClr val="223266"/>
          </a:solidFill>
          <a:ln>
            <a:solidFill>
              <a:srgbClr val="2232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0333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4E2B2B-7710-1291-2C23-437AB49B3F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03" y="925974"/>
            <a:ext cx="5004700" cy="41181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042E08-375A-8298-2C43-0FF8520A9B79}"/>
              </a:ext>
            </a:extLst>
          </p:cNvPr>
          <p:cNvSpPr txBox="1"/>
          <p:nvPr/>
        </p:nvSpPr>
        <p:spPr>
          <a:xfrm>
            <a:off x="1901143" y="5272795"/>
            <a:ext cx="842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 1 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E96635-8F9C-4E32-8CF9-C025540D2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1042" y="888049"/>
            <a:ext cx="5870643" cy="52233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51AFD5-E986-F5BC-06ED-776D1F05F2FE}"/>
              </a:ext>
            </a:extLst>
          </p:cNvPr>
          <p:cNvSpPr txBox="1"/>
          <p:nvPr/>
        </p:nvSpPr>
        <p:spPr>
          <a:xfrm>
            <a:off x="8255334" y="6153342"/>
            <a:ext cx="842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 2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2245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CDD00A-3815-80DC-F615-92C354007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ABFF336-70E1-726D-CB7A-A01A8AD21D55}"/>
              </a:ext>
            </a:extLst>
          </p:cNvPr>
          <p:cNvSpPr txBox="1"/>
          <p:nvPr/>
        </p:nvSpPr>
        <p:spPr>
          <a:xfrm>
            <a:off x="1638955" y="6153342"/>
            <a:ext cx="842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 3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105F46-AA0D-FA19-DCE9-092B2B04F391}"/>
              </a:ext>
            </a:extLst>
          </p:cNvPr>
          <p:cNvSpPr txBox="1"/>
          <p:nvPr/>
        </p:nvSpPr>
        <p:spPr>
          <a:xfrm>
            <a:off x="8255334" y="6153342"/>
            <a:ext cx="842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 4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455025-A555-DAEF-EC9A-E293449E4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152" y="734104"/>
            <a:ext cx="4888857" cy="53897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A444B61-FDBE-D6C6-1B6F-BD780895C6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7961" y="734104"/>
            <a:ext cx="5694745" cy="547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500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34478-2A80-C658-2FD2-6E2038E20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1E5793-2272-E771-2D30-8A560F5B9B2F}"/>
              </a:ext>
            </a:extLst>
          </p:cNvPr>
          <p:cNvSpPr txBox="1"/>
          <p:nvPr/>
        </p:nvSpPr>
        <p:spPr>
          <a:xfrm>
            <a:off x="1638955" y="6153342"/>
            <a:ext cx="842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 5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72FFB-97FE-5CE5-735F-7930F746A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5771"/>
            <a:ext cx="12192000" cy="554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207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03C2C-F4E1-37CB-C18B-912C21AD2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B6F82F9-4884-8C78-125C-AD5F6A7C7614}"/>
              </a:ext>
            </a:extLst>
          </p:cNvPr>
          <p:cNvSpPr txBox="1"/>
          <p:nvPr/>
        </p:nvSpPr>
        <p:spPr>
          <a:xfrm>
            <a:off x="1638955" y="6153342"/>
            <a:ext cx="842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 6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2E9F6D-3837-0DCB-A8F5-414400D7C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72" y="1745043"/>
            <a:ext cx="5185388" cy="2863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836574-CDC4-E25B-E6D5-7C982EDD6D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77" y="688854"/>
            <a:ext cx="3350743" cy="58338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E90A4D-F167-6E95-6F69-C745D4252F6E}"/>
              </a:ext>
            </a:extLst>
          </p:cNvPr>
          <p:cNvSpPr txBox="1"/>
          <p:nvPr/>
        </p:nvSpPr>
        <p:spPr>
          <a:xfrm>
            <a:off x="9899080" y="5784010"/>
            <a:ext cx="842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 7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6727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7F83BC-A304-939B-0FB6-7FE274620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46" y="643530"/>
            <a:ext cx="11613266" cy="55709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2A1804D-9C00-EC7B-E053-F71F56680BC2}"/>
              </a:ext>
            </a:extLst>
          </p:cNvPr>
          <p:cNvSpPr txBox="1"/>
          <p:nvPr/>
        </p:nvSpPr>
        <p:spPr>
          <a:xfrm>
            <a:off x="1638955" y="6153342"/>
            <a:ext cx="842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 8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3969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13A37-6CB3-ECAA-0FF7-A2C96038A0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56A521C-419E-C880-FFEE-E821B2E3709F}"/>
              </a:ext>
            </a:extLst>
          </p:cNvPr>
          <p:cNvSpPr txBox="1"/>
          <p:nvPr/>
        </p:nvSpPr>
        <p:spPr>
          <a:xfrm>
            <a:off x="164939" y="839692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Route Optimization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6A13A-E0CF-E7D2-FBB4-19D0522E1F9E}"/>
              </a:ext>
            </a:extLst>
          </p:cNvPr>
          <p:cNvSpPr txBox="1"/>
          <p:nvPr/>
        </p:nvSpPr>
        <p:spPr>
          <a:xfrm>
            <a:off x="685802" y="1500908"/>
            <a:ext cx="9974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Multi-Criteria Decision Making (MCDM)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32516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7668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04BB4E-FA40-7A4A-4F68-6FE2A43F8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15" y="1247098"/>
            <a:ext cx="10631384" cy="53823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6360A6-4D9A-A118-1A6E-1510EB5E491E}"/>
              </a:ext>
            </a:extLst>
          </p:cNvPr>
          <p:cNvSpPr txBox="1"/>
          <p:nvPr/>
        </p:nvSpPr>
        <p:spPr>
          <a:xfrm>
            <a:off x="280686" y="898361"/>
            <a:ext cx="1066896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dirty="0">
                <a:solidFill>
                  <a:srgbClr val="008000"/>
                </a:solidFill>
                <a:latin typeface="Courier New" panose="02070309020205020404" pitchFamily="49" charset="0"/>
              </a:rPr>
              <a:t>Sensor Data </a:t>
            </a:r>
          </a:p>
          <a:p>
            <a:pPr algn="l"/>
            <a:endParaRPr lang="en-US" b="0" i="0" dirty="0">
              <a:effectLst/>
              <a:latin typeface="system-ui"/>
            </a:endParaRPr>
          </a:p>
        </p:txBody>
      </p:sp>
    </p:spTree>
    <p:extLst>
      <p:ext uri="{BB962C8B-B14F-4D97-AF65-F5344CB8AC3E}">
        <p14:creationId xmlns:p14="http://schemas.microsoft.com/office/powerpoint/2010/main" val="3135135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34A90B-84A9-8ACA-4C4A-093E61B25B8F}"/>
              </a:ext>
            </a:extLst>
          </p:cNvPr>
          <p:cNvSpPr txBox="1"/>
          <p:nvPr/>
        </p:nvSpPr>
        <p:spPr>
          <a:xfrm>
            <a:off x="280686" y="898361"/>
            <a:ext cx="1066896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dirty="0">
                <a:solidFill>
                  <a:srgbClr val="008000"/>
                </a:solidFill>
                <a:latin typeface="Courier New" panose="02070309020205020404" pitchFamily="49" charset="0"/>
              </a:rPr>
              <a:t>Analyze Correlations</a:t>
            </a:r>
          </a:p>
          <a:p>
            <a:pPr algn="l"/>
            <a:endParaRPr lang="en-US" b="0" i="0" dirty="0">
              <a:effectLst/>
              <a:latin typeface="system-u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3C0E3D-F2A5-724E-DA71-52053CD29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2309" y="675412"/>
            <a:ext cx="6991109" cy="5869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070BABA-803C-37A0-1394-5196F445917B}"/>
              </a:ext>
            </a:extLst>
          </p:cNvPr>
          <p:cNvSpPr txBox="1"/>
          <p:nvPr/>
        </p:nvSpPr>
        <p:spPr>
          <a:xfrm>
            <a:off x="280686" y="1777639"/>
            <a:ext cx="50783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system-ui"/>
              </a:rPr>
              <a:t>Find correlations between variables like PM2.5, PM10, Temperature, Humidity, and Pressure.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44909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F7BB19-90C8-5091-AC76-FBC1DF6C8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1BD40F-ABFC-DAEA-9D99-31A87CF822FC}"/>
              </a:ext>
            </a:extLst>
          </p:cNvPr>
          <p:cNvSpPr txBox="1"/>
          <p:nvPr/>
        </p:nvSpPr>
        <p:spPr>
          <a:xfrm>
            <a:off x="234388" y="1024888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b="1" i="0" dirty="0">
                <a:effectLst/>
                <a:latin typeface="system-ui"/>
              </a:rPr>
              <a:t>Time-Series Decomposition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4FA6E2-CE6D-B845-EBC6-6ADF585AF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6696" y="1024888"/>
            <a:ext cx="6287377" cy="537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622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B8F39CE-C8A8-D28E-2011-C33E706F04EB}"/>
              </a:ext>
            </a:extLst>
          </p:cNvPr>
          <p:cNvSpPr txBox="1"/>
          <p:nvPr/>
        </p:nvSpPr>
        <p:spPr>
          <a:xfrm>
            <a:off x="234388" y="1024888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b="1" i="0" dirty="0">
                <a:effectLst/>
                <a:latin typeface="system-ui"/>
              </a:rPr>
              <a:t>Time-Series Decomposition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CBE5AB-C8D7-AAF2-FE96-B428B8047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3753" y="1209554"/>
            <a:ext cx="6801799" cy="494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527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5184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F75FCF-1910-7715-3B0A-41A10850F2AE}"/>
              </a:ext>
            </a:extLst>
          </p:cNvPr>
          <p:cNvSpPr txBox="1"/>
          <p:nvPr/>
        </p:nvSpPr>
        <p:spPr>
          <a:xfrm>
            <a:off x="164939" y="839692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Route Optimization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B05926-1726-242D-156A-DD9FB80DFD95}"/>
              </a:ext>
            </a:extLst>
          </p:cNvPr>
          <p:cNvSpPr txBox="1"/>
          <p:nvPr/>
        </p:nvSpPr>
        <p:spPr>
          <a:xfrm>
            <a:off x="732101" y="1199966"/>
            <a:ext cx="99744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Routes with shorter distances may not always have lower pollution scores, as pollution is more influenced by local environmental factors.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Travel times are inversely proportional to speed, assuming a consistent road condition.</a:t>
            </a: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id="{126A9C30-C7CF-5156-5559-F957EF1271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2309" y="2483570"/>
            <a:ext cx="6008224" cy="406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4969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EC5506-F4C5-0606-1149-DC37BD6F6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C9D096E-F493-E566-DA00-D761D225B677}"/>
              </a:ext>
            </a:extLst>
          </p:cNvPr>
          <p:cNvSpPr txBox="1"/>
          <p:nvPr/>
        </p:nvSpPr>
        <p:spPr>
          <a:xfrm>
            <a:off x="172677" y="1061436"/>
            <a:ext cx="7154098" cy="319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IN" sz="2400" b="1" dirty="0">
                <a:solidFill>
                  <a:srgbClr val="008000"/>
                </a:solidFill>
                <a:latin typeface="Courier New" panose="02070309020205020404" pitchFamily="49" charset="0"/>
              </a:rPr>
              <a:t>Random Forest Classifier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1164A5-CAB1-BEBC-AFB9-31855F30B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1425" y="1766841"/>
            <a:ext cx="6188651" cy="44005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D14AED-12E0-9EF0-C466-0C14865C1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77" y="1766841"/>
            <a:ext cx="5021748" cy="54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172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435A1B-9C3E-1692-3228-8CB67718D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1676" y="2525039"/>
            <a:ext cx="5026512" cy="32715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444352-F610-2AB5-4CBC-BB14CDD6A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7439" y="2036807"/>
            <a:ext cx="8230749" cy="5048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065990-1CEE-CC4E-1F68-55697EF028D7}"/>
              </a:ext>
            </a:extLst>
          </p:cNvPr>
          <p:cNvSpPr txBox="1"/>
          <p:nvPr/>
        </p:nvSpPr>
        <p:spPr>
          <a:xfrm>
            <a:off x="172677" y="1061436"/>
            <a:ext cx="6094070" cy="319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IN" sz="2400" b="1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NEURAL NETWORK MODEL</a:t>
            </a:r>
            <a:endParaRPr lang="en-IN" sz="2400" b="1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37993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1002</TotalTime>
  <Words>101</Words>
  <Application>Microsoft Office PowerPoint</Application>
  <PresentationFormat>Widescreen</PresentationFormat>
  <Paragraphs>27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Aptos Narrow</vt:lpstr>
      <vt:lpstr>Arial</vt:lpstr>
      <vt:lpstr>Calibri</vt:lpstr>
      <vt:lpstr>Courier New</vt:lpstr>
      <vt:lpstr>system-ui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Vikrant Nath Nagar</dc:creator>
  <cp:lastModifiedBy>Ramar Bose</cp:lastModifiedBy>
  <cp:revision>170</cp:revision>
  <dcterms:created xsi:type="dcterms:W3CDTF">2024-05-21T11:55:07Z</dcterms:created>
  <dcterms:modified xsi:type="dcterms:W3CDTF">2024-12-27T08:09:47Z</dcterms:modified>
</cp:coreProperties>
</file>

<file path=docProps/thumbnail.jpeg>
</file>